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50740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065070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2980619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428BCB1-AC61-4AF3-AA73-56C67BB3D766}"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72751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428BCB1-AC61-4AF3-AA73-56C67BB3D766}"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65054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428BCB1-AC61-4AF3-AA73-56C67BB3D766}"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42621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8BCB1-AC61-4AF3-AA73-56C67BB3D766}"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644600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8BCB1-AC61-4AF3-AA73-56C67BB3D766}"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91841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8BCB1-AC61-4AF3-AA73-56C67BB3D766}"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68967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1962643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28BCB1-AC61-4AF3-AA73-56C67BB3D766}"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05EDF5-E137-4D02-ADAE-E2432E3FEFB7}" type="slidenum">
              <a:rPr lang="en-IN" smtClean="0"/>
              <a:t>‹#›</a:t>
            </a:fld>
            <a:endParaRPr lang="en-IN"/>
          </a:p>
        </p:txBody>
      </p:sp>
    </p:spTree>
    <p:extLst>
      <p:ext uri="{BB962C8B-B14F-4D97-AF65-F5344CB8AC3E}">
        <p14:creationId xmlns:p14="http://schemas.microsoft.com/office/powerpoint/2010/main" val="33931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28BCB1-AC61-4AF3-AA73-56C67BB3D766}"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05EDF5-E137-4D02-ADAE-E2432E3FEFB7}" type="slidenum">
              <a:rPr lang="en-IN" smtClean="0"/>
              <a:t>‹#›</a:t>
            </a:fld>
            <a:endParaRPr lang="en-IN"/>
          </a:p>
        </p:txBody>
      </p:sp>
    </p:spTree>
    <p:extLst>
      <p:ext uri="{BB962C8B-B14F-4D97-AF65-F5344CB8AC3E}">
        <p14:creationId xmlns:p14="http://schemas.microsoft.com/office/powerpoint/2010/main" val="2820632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268761"/>
            <a:ext cx="7702624" cy="2331690"/>
          </a:xfrm>
        </p:spPr>
        <p:txBody>
          <a:bodyPr>
            <a:normAutofit fontScale="90000"/>
          </a:bodyPr>
          <a:lstStyle/>
          <a:p>
            <a:r>
              <a:rPr lang="en-IN" dirty="0" smtClean="0">
                <a:latin typeface="Algerian" panose="04020705040A02060702" pitchFamily="82" charset="0"/>
              </a:rPr>
              <a:t>“OLIVER TWIST” </a:t>
            </a:r>
            <a:br>
              <a:rPr lang="en-IN" dirty="0" smtClean="0">
                <a:latin typeface="Algerian" panose="04020705040A02060702" pitchFamily="82" charset="0"/>
              </a:rPr>
            </a:br>
            <a:r>
              <a:rPr lang="en-IN" dirty="0" smtClean="0">
                <a:latin typeface="Algerian" panose="04020705040A02060702" pitchFamily="82" charset="0"/>
              </a:rPr>
              <a:t>BY</a:t>
            </a:r>
            <a:br>
              <a:rPr lang="en-IN" dirty="0" smtClean="0">
                <a:latin typeface="Algerian" panose="04020705040A02060702" pitchFamily="82" charset="0"/>
              </a:rPr>
            </a:br>
            <a:r>
              <a:rPr lang="en-IN" dirty="0" smtClean="0">
                <a:latin typeface="Algerian" panose="04020705040A02060702" pitchFamily="82" charset="0"/>
              </a:rPr>
              <a:t>CHARLES DICKENS: </a:t>
            </a:r>
            <a:br>
              <a:rPr lang="en-IN" dirty="0" smtClean="0">
                <a:latin typeface="Algerian" panose="04020705040A02060702" pitchFamily="82" charset="0"/>
              </a:rPr>
            </a:br>
            <a:r>
              <a:rPr lang="en-IN" dirty="0" smtClean="0">
                <a:latin typeface="Algerian" panose="04020705040A02060702" pitchFamily="82" charset="0"/>
              </a:rPr>
              <a:t>AN INTRODUCTION</a:t>
            </a:r>
            <a:endParaRPr lang="en-IN" dirty="0">
              <a:latin typeface="Algerian" panose="04020705040A02060702" pitchFamily="82" charset="0"/>
            </a:endParaRPr>
          </a:p>
        </p:txBody>
      </p:sp>
      <p:sp>
        <p:nvSpPr>
          <p:cNvPr id="3" name="Subtitle 2"/>
          <p:cNvSpPr>
            <a:spLocks noGrp="1"/>
          </p:cNvSpPr>
          <p:nvPr>
            <p:ph type="subTitle" idx="1"/>
          </p:nvPr>
        </p:nvSpPr>
        <p:spPr/>
        <p:txBody>
          <a:bodyPr>
            <a:normAutofit/>
          </a:bodyPr>
          <a:lstStyle/>
          <a:p>
            <a:pPr lvl="0"/>
            <a:r>
              <a:rPr lang="en-IN" sz="4000">
                <a:solidFill>
                  <a:srgbClr val="FF0000"/>
                </a:solidFill>
                <a:latin typeface="AR DELANEY" panose="02000000000000000000" pitchFamily="2" charset="0"/>
              </a:rPr>
              <a:t>BA II (British Literature) ENG DSC203</a:t>
            </a:r>
          </a:p>
          <a:p>
            <a:endParaRPr lang="en-IN" dirty="0">
              <a:latin typeface="AR DARLING" panose="02000000000000000000" pitchFamily="2" charset="0"/>
            </a:endParaRPr>
          </a:p>
        </p:txBody>
      </p:sp>
    </p:spTree>
    <p:extLst>
      <p:ext uri="{BB962C8B-B14F-4D97-AF65-F5344CB8AC3E}">
        <p14:creationId xmlns:p14="http://schemas.microsoft.com/office/powerpoint/2010/main" val="408789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AR DELANEY" panose="02000000000000000000" pitchFamily="2" charset="0"/>
              </a:rPr>
              <a:t>Characters</a:t>
            </a:r>
            <a:endParaRPr lang="en-IN" dirty="0">
              <a:latin typeface="AR DELANEY" panose="02000000000000000000" pitchFamily="2" charset="0"/>
            </a:endParaRPr>
          </a:p>
        </p:txBody>
      </p:sp>
      <p:sp>
        <p:nvSpPr>
          <p:cNvPr id="3" name="Content Placeholder 2"/>
          <p:cNvSpPr>
            <a:spLocks noGrp="1"/>
          </p:cNvSpPr>
          <p:nvPr>
            <p:ph idx="1"/>
          </p:nvPr>
        </p:nvSpPr>
        <p:spPr/>
        <p:txBody>
          <a:bodyPr>
            <a:normAutofit fontScale="77500" lnSpcReduction="20000"/>
          </a:bodyPr>
          <a:lstStyle/>
          <a:p>
            <a:r>
              <a:rPr lang="en-IN" b="1" dirty="0" smtClean="0"/>
              <a:t>Mr Sawerberry</a:t>
            </a:r>
            <a:r>
              <a:rPr lang="en-IN" dirty="0" smtClean="0"/>
              <a:t>: The undertaker to whom Oliver is apprenticed to be a criminal.</a:t>
            </a:r>
          </a:p>
          <a:p>
            <a:r>
              <a:rPr lang="en-IN" b="1" dirty="0" smtClean="0"/>
              <a:t>Fagin</a:t>
            </a:r>
            <a:r>
              <a:rPr lang="en-IN" dirty="0" smtClean="0"/>
              <a:t>: Fagin takes homeless children and provides training to them regarding the art of pick pocketing.</a:t>
            </a:r>
          </a:p>
          <a:p>
            <a:r>
              <a:rPr lang="en-IN" b="1" dirty="0" smtClean="0"/>
              <a:t>Mr Brownlow</a:t>
            </a:r>
            <a:r>
              <a:rPr lang="en-IN" dirty="0" smtClean="0"/>
              <a:t>:  a gentleman  who serves as Oliver’s first benefactor.  He has a sound common sense and behaves with compassion and proves himself a great leader.</a:t>
            </a:r>
          </a:p>
          <a:p>
            <a:r>
              <a:rPr lang="en-IN" b="1" dirty="0" smtClean="0"/>
              <a:t>Nancy</a:t>
            </a:r>
            <a:r>
              <a:rPr lang="en-IN" dirty="0" smtClean="0"/>
              <a:t>: one of Fagin’s former child pick pockets</a:t>
            </a:r>
          </a:p>
          <a:p>
            <a:r>
              <a:rPr lang="en-IN" b="1" dirty="0" smtClean="0"/>
              <a:t>Bill Sykes</a:t>
            </a:r>
            <a:r>
              <a:rPr lang="en-IN" dirty="0" smtClean="0"/>
              <a:t>: A brutal professional </a:t>
            </a:r>
            <a:r>
              <a:rPr lang="en-IN" dirty="0" err="1" smtClean="0"/>
              <a:t>burgler</a:t>
            </a:r>
            <a:r>
              <a:rPr lang="en-IN" dirty="0" smtClean="0"/>
              <a:t> brought up in Fagin’s gang</a:t>
            </a:r>
          </a:p>
          <a:p>
            <a:r>
              <a:rPr lang="en-IN" b="1" dirty="0" smtClean="0"/>
              <a:t>Rose</a:t>
            </a:r>
            <a:r>
              <a:rPr lang="en-IN" dirty="0" smtClean="0"/>
              <a:t>: A virtuous character having a relationship with Oliver even before they come to know that the two are related.</a:t>
            </a:r>
          </a:p>
          <a:p>
            <a:endParaRPr lang="en-IN" dirty="0"/>
          </a:p>
        </p:txBody>
      </p:sp>
    </p:spTree>
    <p:extLst>
      <p:ext uri="{BB962C8B-B14F-4D97-AF65-F5344CB8AC3E}">
        <p14:creationId xmlns:p14="http://schemas.microsoft.com/office/powerpoint/2010/main" val="1335424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a:latin typeface="AR DELANEY" panose="02000000000000000000" pitchFamily="2" charset="0"/>
              </a:rPr>
              <a:t>C</a:t>
            </a:r>
            <a:r>
              <a:rPr lang="en-IN" sz="3600" dirty="0" smtClean="0">
                <a:latin typeface="AR DELANEY" panose="02000000000000000000" pitchFamily="2" charset="0"/>
              </a:rPr>
              <a:t>haracters</a:t>
            </a:r>
            <a:endParaRPr lang="en-IN" sz="3600" dirty="0">
              <a:latin typeface="AR DELANEY" panose="02000000000000000000" pitchFamily="2" charset="0"/>
            </a:endParaRPr>
          </a:p>
        </p:txBody>
      </p:sp>
      <p:sp>
        <p:nvSpPr>
          <p:cNvPr id="3" name="Content Placeholder 2"/>
          <p:cNvSpPr>
            <a:spLocks noGrp="1"/>
          </p:cNvSpPr>
          <p:nvPr>
            <p:ph idx="1"/>
          </p:nvPr>
        </p:nvSpPr>
        <p:spPr/>
        <p:txBody>
          <a:bodyPr/>
          <a:lstStyle/>
          <a:p>
            <a:r>
              <a:rPr lang="en-IN" sz="2800" dirty="0" smtClean="0">
                <a:latin typeface="Algerian" panose="04020705040A02060702" pitchFamily="82" charset="0"/>
              </a:rPr>
              <a:t>Noah</a:t>
            </a:r>
            <a:r>
              <a:rPr lang="en-IN" dirty="0" smtClean="0"/>
              <a:t>: Mr </a:t>
            </a:r>
            <a:r>
              <a:rPr lang="en-IN" dirty="0" err="1" smtClean="0"/>
              <a:t>Sawerberry’s</a:t>
            </a:r>
            <a:r>
              <a:rPr lang="en-IN" dirty="0" smtClean="0"/>
              <a:t> apprentice and a charity boy.</a:t>
            </a:r>
          </a:p>
          <a:p>
            <a:r>
              <a:rPr lang="en-IN" sz="2800" dirty="0" smtClean="0">
                <a:latin typeface="Algerian" panose="04020705040A02060702" pitchFamily="82" charset="0"/>
              </a:rPr>
              <a:t>Mr Bumble</a:t>
            </a:r>
            <a:r>
              <a:rPr lang="en-IN" dirty="0" smtClean="0"/>
              <a:t>: A  minor  church official –for the workhouse where Oliver is born.</a:t>
            </a:r>
            <a:endParaRPr lang="en-IN" dirty="0"/>
          </a:p>
        </p:txBody>
      </p:sp>
    </p:spTree>
    <p:extLst>
      <p:ext uri="{BB962C8B-B14F-4D97-AF65-F5344CB8AC3E}">
        <p14:creationId xmlns:p14="http://schemas.microsoft.com/office/powerpoint/2010/main" val="3499720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8435280" cy="1008112"/>
          </a:xfrm>
        </p:spPr>
        <p:txBody>
          <a:bodyPr>
            <a:normAutofit fontScale="90000"/>
          </a:bodyPr>
          <a:lstStyle/>
          <a:p>
            <a:r>
              <a:rPr lang="en-IN" sz="3200" dirty="0" smtClean="0">
                <a:solidFill>
                  <a:prstClr val="black"/>
                </a:solidFill>
                <a:latin typeface="Algerian" panose="04020705040A02060702" pitchFamily="82" charset="0"/>
              </a:rPr>
              <a:t/>
            </a:r>
            <a:br>
              <a:rPr lang="en-IN" sz="3200" dirty="0" smtClean="0">
                <a:solidFill>
                  <a:prstClr val="black"/>
                </a:solidFill>
                <a:latin typeface="Algerian" panose="04020705040A02060702" pitchFamily="82" charset="0"/>
              </a:rPr>
            </a:br>
            <a:r>
              <a:rPr lang="en-IN" sz="3200" dirty="0" smtClean="0">
                <a:solidFill>
                  <a:prstClr val="black"/>
                </a:solidFill>
                <a:latin typeface="Algerian" panose="04020705040A02060702" pitchFamily="82" charset="0"/>
              </a:rPr>
              <a:t>Oliver </a:t>
            </a:r>
            <a:r>
              <a:rPr lang="en-IN" sz="3200" dirty="0">
                <a:solidFill>
                  <a:prstClr val="black"/>
                </a:solidFill>
                <a:latin typeface="Algerian" panose="04020705040A02060702" pitchFamily="82" charset="0"/>
              </a:rPr>
              <a:t>Twist: </a:t>
            </a:r>
            <a:r>
              <a:rPr lang="en-IN" sz="3200" dirty="0" smtClean="0">
                <a:solidFill>
                  <a:prstClr val="black"/>
                </a:solidFill>
                <a:latin typeface="Algerian" panose="04020705040A02060702" pitchFamily="82" charset="0"/>
              </a:rPr>
              <a:t>A Brief Introduction</a:t>
            </a:r>
            <a:r>
              <a:rPr lang="en-IN" sz="3200" dirty="0">
                <a:solidFill>
                  <a:prstClr val="black"/>
                </a:solidFill>
              </a:rPr>
              <a:t/>
            </a:r>
            <a:br>
              <a:rPr lang="en-IN" sz="3200" dirty="0">
                <a:solidFill>
                  <a:prstClr val="black"/>
                </a:solidFill>
              </a:rPr>
            </a:br>
            <a:endParaRPr lang="en-IN" sz="3200" dirty="0"/>
          </a:p>
        </p:txBody>
      </p:sp>
      <p:sp>
        <p:nvSpPr>
          <p:cNvPr id="3" name="Content Placeholder 2"/>
          <p:cNvSpPr>
            <a:spLocks noGrp="1"/>
          </p:cNvSpPr>
          <p:nvPr>
            <p:ph idx="1"/>
          </p:nvPr>
        </p:nvSpPr>
        <p:spPr>
          <a:xfrm>
            <a:off x="467544" y="2060847"/>
            <a:ext cx="8219256" cy="3744417"/>
          </a:xfrm>
        </p:spPr>
        <p:txBody>
          <a:bodyPr>
            <a:normAutofit fontScale="85000" lnSpcReduction="20000"/>
          </a:bodyPr>
          <a:lstStyle/>
          <a:p>
            <a:pPr marL="0" indent="0">
              <a:buNone/>
            </a:pPr>
            <a:endParaRPr lang="en-IN" dirty="0" smtClean="0"/>
          </a:p>
          <a:p>
            <a:pPr marL="0" indent="0">
              <a:buNone/>
            </a:pPr>
            <a:r>
              <a:rPr lang="en-IN" dirty="0" smtClean="0"/>
              <a:t>Oliver Twist is born in a workhouse in England. His mother, whose name no one knows, is found on the street and dies just after Oliver’s birth. Oliver spends the first nine years of his life in a badly run home for young orphans and then is transferred to a workhouse for adults. After the other boys bully Oliver into asking for more gruel at the end of a meal, </a:t>
            </a:r>
            <a:r>
              <a:rPr lang="en-IN" dirty="0" err="1" smtClean="0"/>
              <a:t>Mr.</a:t>
            </a:r>
            <a:r>
              <a:rPr lang="en-IN" dirty="0" smtClean="0"/>
              <a:t> Bumble, the parish  beadle, offers five pounds to anyone who will take the boy away from the workhouse.</a:t>
            </a:r>
            <a:endParaRPr lang="en-IN" dirty="0"/>
          </a:p>
        </p:txBody>
      </p:sp>
    </p:spTree>
    <p:extLst>
      <p:ext uri="{BB962C8B-B14F-4D97-AF65-F5344CB8AC3E}">
        <p14:creationId xmlns:p14="http://schemas.microsoft.com/office/powerpoint/2010/main" val="2364170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solidFill>
                  <a:prstClr val="black"/>
                </a:solidFill>
                <a:latin typeface="Algerian" panose="04020705040A02060702" pitchFamily="82" charset="0"/>
              </a:rPr>
              <a:t>Oliver Twist: A Brief Introduction</a:t>
            </a:r>
            <a:br>
              <a:rPr lang="en-IN" sz="3200" dirty="0">
                <a:solidFill>
                  <a:prstClr val="black"/>
                </a:solidFill>
                <a:latin typeface="Algerian" panose="04020705040A02060702" pitchFamily="82" charset="0"/>
              </a:rPr>
            </a:br>
            <a:endParaRPr lang="en-IN" sz="3200" dirty="0">
              <a:latin typeface="Algerian" panose="04020705040A02060702" pitchFamily="82" charset="0"/>
            </a:endParaRPr>
          </a:p>
        </p:txBody>
      </p:sp>
      <p:sp>
        <p:nvSpPr>
          <p:cNvPr id="3" name="Content Placeholder 2"/>
          <p:cNvSpPr>
            <a:spLocks noGrp="1"/>
          </p:cNvSpPr>
          <p:nvPr>
            <p:ph idx="1"/>
          </p:nvPr>
        </p:nvSpPr>
        <p:spPr/>
        <p:txBody>
          <a:bodyPr/>
          <a:lstStyle/>
          <a:p>
            <a:r>
              <a:rPr lang="en-IN" dirty="0" smtClean="0"/>
              <a:t>Oliver narrowly escapes being apprenticed to a brutish chimney sweep and is eventually apprenticed to a local undertaker, Mr Sawerberry. After Noah’s disparaging comment about Oliver’s mother, the latter attacks him. He incurs the wrath of </a:t>
            </a:r>
            <a:r>
              <a:rPr lang="en-IN" dirty="0" err="1" smtClean="0"/>
              <a:t>Sowerberry</a:t>
            </a:r>
            <a:r>
              <a:rPr lang="en-IN" dirty="0" smtClean="0"/>
              <a:t>. Oliver runs away at dawn and travels toward London where he falls into the hands of a gang of thieves.</a:t>
            </a:r>
          </a:p>
        </p:txBody>
      </p:sp>
    </p:spTree>
    <p:extLst>
      <p:ext uri="{BB962C8B-B14F-4D97-AF65-F5344CB8AC3E}">
        <p14:creationId xmlns:p14="http://schemas.microsoft.com/office/powerpoint/2010/main" val="376599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157592" cy="1152128"/>
          </a:xfrm>
        </p:spPr>
        <p:txBody>
          <a:bodyPr>
            <a:normAutofit fontScale="90000"/>
          </a:bodyPr>
          <a:lstStyle/>
          <a:p>
            <a:r>
              <a:rPr lang="en-IN" sz="3600" dirty="0" smtClean="0">
                <a:latin typeface="Algerian" panose="04020705040A02060702" pitchFamily="82" charset="0"/>
              </a:rPr>
              <a:t/>
            </a:r>
            <a:br>
              <a:rPr lang="en-IN" sz="3600" dirty="0" smtClean="0">
                <a:latin typeface="Algerian" panose="04020705040A02060702" pitchFamily="82" charset="0"/>
              </a:rPr>
            </a:br>
            <a:r>
              <a:rPr lang="en-IN" sz="3600" dirty="0" smtClean="0">
                <a:latin typeface="Algerian" panose="04020705040A02060702" pitchFamily="82" charset="0"/>
              </a:rPr>
              <a:t>Oliver Twist: A Brief Introduction</a:t>
            </a:r>
            <a:br>
              <a:rPr lang="en-IN" sz="3600" dirty="0" smtClean="0">
                <a:latin typeface="Algerian" panose="04020705040A02060702" pitchFamily="82" charset="0"/>
              </a:rPr>
            </a:b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The head is the old Jew Fagin, and other main members are the burglar Bill Sykes, his mistress Nancy, and “the  Artful Dodger”, an imprudent young pickpocket. Every effort is made to convert Oliver into a thief.</a:t>
            </a:r>
          </a:p>
          <a:p>
            <a:r>
              <a:rPr lang="en-IN" dirty="0" smtClean="0"/>
              <a:t>He is temporarily rescued by the benevolent Mr Brownlow, but kidnapped by the gag, whose interest in his retention has been increased by the offers of a wicked person named Monks, who has a special interest in Oliver’s perversion.</a:t>
            </a:r>
            <a:endParaRPr lang="en-IN" dirty="0"/>
          </a:p>
        </p:txBody>
      </p:sp>
    </p:spTree>
    <p:extLst>
      <p:ext uri="{BB962C8B-B14F-4D97-AF65-F5344CB8AC3E}">
        <p14:creationId xmlns:p14="http://schemas.microsoft.com/office/powerpoint/2010/main" val="1590495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200" dirty="0" smtClean="0">
                <a:solidFill>
                  <a:prstClr val="black"/>
                </a:solidFill>
                <a:latin typeface="Algerian" panose="04020705040A02060702" pitchFamily="82" charset="0"/>
              </a:rPr>
              <a:t/>
            </a:r>
            <a:br>
              <a:rPr lang="en-IN" sz="3200" dirty="0" smtClean="0">
                <a:solidFill>
                  <a:prstClr val="black"/>
                </a:solidFill>
                <a:latin typeface="Algerian" panose="04020705040A02060702" pitchFamily="82" charset="0"/>
              </a:rPr>
            </a:br>
            <a:r>
              <a:rPr lang="en-IN" sz="3200" dirty="0" smtClean="0">
                <a:solidFill>
                  <a:prstClr val="black"/>
                </a:solidFill>
                <a:latin typeface="Algerian" panose="04020705040A02060702" pitchFamily="82" charset="0"/>
              </a:rPr>
              <a:t>Oliver </a:t>
            </a:r>
            <a:r>
              <a:rPr lang="en-IN" sz="3200" dirty="0">
                <a:solidFill>
                  <a:prstClr val="black"/>
                </a:solidFill>
                <a:latin typeface="Algerian" panose="04020705040A02060702" pitchFamily="82" charset="0"/>
              </a:rPr>
              <a:t>Twist: A Brief </a:t>
            </a:r>
            <a:r>
              <a:rPr lang="en-IN" sz="3200" dirty="0" smtClean="0">
                <a:solidFill>
                  <a:prstClr val="black"/>
                </a:solidFill>
                <a:latin typeface="Algerian" panose="04020705040A02060702" pitchFamily="82" charset="0"/>
              </a:rPr>
              <a:t>Introduction</a:t>
            </a:r>
            <a:br>
              <a:rPr lang="en-IN" sz="3200" dirty="0" smtClean="0">
                <a:solidFill>
                  <a:prstClr val="black"/>
                </a:solidFill>
                <a:latin typeface="Algerian" panose="04020705040A02060702" pitchFamily="82" charset="0"/>
              </a:rPr>
            </a:br>
            <a:endParaRPr lang="en-IN" sz="3200" dirty="0"/>
          </a:p>
        </p:txBody>
      </p:sp>
      <p:sp>
        <p:nvSpPr>
          <p:cNvPr id="3" name="Content Placeholder 2"/>
          <p:cNvSpPr>
            <a:spLocks noGrp="1"/>
          </p:cNvSpPr>
          <p:nvPr>
            <p:ph idx="1"/>
          </p:nvPr>
        </p:nvSpPr>
        <p:spPr/>
        <p:txBody>
          <a:bodyPr/>
          <a:lstStyle/>
          <a:p>
            <a:r>
              <a:rPr lang="en-IN" dirty="0" smtClean="0"/>
              <a:t>Nancy, who develops some redeeming traits, reveals to Rose that Monks knows Oliver’s parentage and wishes all proof of it destroyed, and that there is some relationship between Oliver and Rose herself. Inquiry is set on foot. In the course of it Nancy’s action is discovered by the gang, and she is brutally murdered by Bill. </a:t>
            </a:r>
            <a:endParaRPr lang="en-IN" dirty="0"/>
          </a:p>
        </p:txBody>
      </p:sp>
    </p:spTree>
    <p:extLst>
      <p:ext uri="{BB962C8B-B14F-4D97-AF65-F5344CB8AC3E}">
        <p14:creationId xmlns:p14="http://schemas.microsoft.com/office/powerpoint/2010/main" val="379576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301608" cy="1080120"/>
          </a:xfrm>
        </p:spPr>
        <p:txBody>
          <a:bodyPr>
            <a:normAutofit fontScale="90000"/>
          </a:bodyPr>
          <a:lstStyle/>
          <a:p>
            <a:r>
              <a:rPr lang="en-IN" sz="3600" dirty="0" smtClean="0">
                <a:solidFill>
                  <a:prstClr val="black"/>
                </a:solidFill>
                <a:latin typeface="Algerian" panose="04020705040A02060702" pitchFamily="82" charset="0"/>
              </a:rPr>
              <a:t/>
            </a:r>
            <a:br>
              <a:rPr lang="en-IN" sz="3600" dirty="0" smtClean="0">
                <a:solidFill>
                  <a:prstClr val="black"/>
                </a:solidFill>
                <a:latin typeface="Algerian" panose="04020705040A02060702" pitchFamily="82" charset="0"/>
              </a:rPr>
            </a:br>
            <a:r>
              <a:rPr lang="en-IN" sz="3600" dirty="0" smtClean="0">
                <a:solidFill>
                  <a:prstClr val="black"/>
                </a:solidFill>
                <a:latin typeface="Algerian" panose="04020705040A02060702" pitchFamily="82" charset="0"/>
              </a:rPr>
              <a:t>Oliver </a:t>
            </a:r>
            <a:r>
              <a:rPr lang="en-IN" sz="3600" dirty="0">
                <a:solidFill>
                  <a:prstClr val="black"/>
                </a:solidFill>
                <a:latin typeface="Algerian" panose="04020705040A02060702" pitchFamily="82" charset="0"/>
              </a:rPr>
              <a:t>Twist: A Brief </a:t>
            </a:r>
            <a:r>
              <a:rPr lang="en-IN" sz="3600" dirty="0" smtClean="0">
                <a:solidFill>
                  <a:prstClr val="black"/>
                </a:solidFill>
                <a:latin typeface="Algerian" panose="04020705040A02060702" pitchFamily="82" charset="0"/>
              </a:rPr>
              <a:t>Introduction</a:t>
            </a:r>
            <a:r>
              <a:rPr lang="en-IN" sz="4000" dirty="0" smtClean="0">
                <a:solidFill>
                  <a:prstClr val="black"/>
                </a:solidFill>
              </a:rPr>
              <a:t/>
            </a:r>
            <a:br>
              <a:rPr lang="en-IN" sz="4000" dirty="0" smtClean="0">
                <a:solidFill>
                  <a:prstClr val="black"/>
                </a:solidFill>
              </a:rPr>
            </a:br>
            <a:endParaRPr lang="en-IN" dirty="0"/>
          </a:p>
        </p:txBody>
      </p:sp>
      <p:sp>
        <p:nvSpPr>
          <p:cNvPr id="3" name="Content Placeholder 2"/>
          <p:cNvSpPr>
            <a:spLocks noGrp="1"/>
          </p:cNvSpPr>
          <p:nvPr>
            <p:ph idx="1"/>
          </p:nvPr>
        </p:nvSpPr>
        <p:spPr>
          <a:xfrm>
            <a:off x="467544" y="1600201"/>
            <a:ext cx="8219256" cy="3917032"/>
          </a:xfrm>
        </p:spPr>
        <p:txBody>
          <a:bodyPr/>
          <a:lstStyle/>
          <a:p>
            <a:r>
              <a:rPr lang="en-IN" dirty="0" smtClean="0"/>
              <a:t>He has pursued his ruin, animated by hatred and the desire to retain the whole of his father’s property. Rose is the sister of Oliver’s unlucky mother. Oliver is adopted by Mr Brownlow Monks emigrates and dies in prison. Bumble ends his career I the workhouse over he formerly ruled.</a:t>
            </a:r>
            <a:endParaRPr lang="en-IN" dirty="0"/>
          </a:p>
        </p:txBody>
      </p:sp>
    </p:spTree>
    <p:extLst>
      <p:ext uri="{BB962C8B-B14F-4D97-AF65-F5344CB8AC3E}">
        <p14:creationId xmlns:p14="http://schemas.microsoft.com/office/powerpoint/2010/main" val="354227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4638"/>
            <a:ext cx="8147248" cy="1138138"/>
          </a:xfrm>
        </p:spPr>
        <p:txBody>
          <a:bodyPr>
            <a:normAutofit fontScale="90000"/>
          </a:bodyPr>
          <a:lstStyle/>
          <a:p>
            <a:r>
              <a:rPr lang="en-IN" sz="3200" dirty="0" smtClean="0">
                <a:solidFill>
                  <a:prstClr val="black"/>
                </a:solidFill>
                <a:latin typeface="Algerian" panose="04020705040A02060702" pitchFamily="82" charset="0"/>
              </a:rPr>
              <a:t/>
            </a:r>
            <a:br>
              <a:rPr lang="en-IN" sz="3200" dirty="0" smtClean="0">
                <a:solidFill>
                  <a:prstClr val="black"/>
                </a:solidFill>
                <a:latin typeface="Algerian" panose="04020705040A02060702" pitchFamily="82" charset="0"/>
              </a:rPr>
            </a:br>
            <a:r>
              <a:rPr lang="en-IN" sz="3200" dirty="0" smtClean="0">
                <a:solidFill>
                  <a:prstClr val="black"/>
                </a:solidFill>
                <a:latin typeface="Algerian" panose="04020705040A02060702" pitchFamily="82" charset="0"/>
              </a:rPr>
              <a:t>Oliver </a:t>
            </a:r>
            <a:r>
              <a:rPr lang="en-IN" sz="3200" dirty="0">
                <a:solidFill>
                  <a:prstClr val="black"/>
                </a:solidFill>
                <a:latin typeface="Algerian" panose="04020705040A02060702" pitchFamily="82" charset="0"/>
              </a:rPr>
              <a:t>Twist: A Brief Introduction</a:t>
            </a:r>
            <a:br>
              <a:rPr lang="en-IN" sz="3200" dirty="0">
                <a:solidFill>
                  <a:prstClr val="black"/>
                </a:solidFill>
                <a:latin typeface="Algerian" panose="04020705040A02060702" pitchFamily="82" charset="0"/>
              </a:rPr>
            </a:br>
            <a:endParaRPr lang="en-IN" sz="3200" dirty="0">
              <a:latin typeface="Algerian" panose="04020705040A02060702" pitchFamily="82" charset="0"/>
            </a:endParaRPr>
          </a:p>
        </p:txBody>
      </p:sp>
      <p:sp>
        <p:nvSpPr>
          <p:cNvPr id="3" name="Content Placeholder 2"/>
          <p:cNvSpPr>
            <a:spLocks noGrp="1"/>
          </p:cNvSpPr>
          <p:nvPr>
            <p:ph idx="1"/>
          </p:nvPr>
        </p:nvSpPr>
        <p:spPr/>
        <p:txBody>
          <a:bodyPr>
            <a:normAutofit fontScale="92500"/>
          </a:bodyPr>
          <a:lstStyle/>
          <a:p>
            <a:r>
              <a:rPr lang="en-IN" dirty="0" smtClean="0"/>
              <a:t>The plot has been criticized to be improbable: throughout the novel, there are  too many happy coincidences to be believable.</a:t>
            </a:r>
          </a:p>
          <a:p>
            <a:r>
              <a:rPr lang="en-IN" dirty="0" smtClean="0"/>
              <a:t>And the characters have been portrayed to be unconvincing ,too: Sykes and Fagin are too inhuman to be true, while the rich Mr Brownlow </a:t>
            </a:r>
            <a:r>
              <a:rPr lang="en-IN" dirty="0"/>
              <a:t>a</a:t>
            </a:r>
            <a:r>
              <a:rPr lang="en-IN" dirty="0" smtClean="0"/>
              <a:t>nd Miss </a:t>
            </a:r>
            <a:r>
              <a:rPr lang="en-IN" dirty="0" err="1" smtClean="0"/>
              <a:t>Maylie</a:t>
            </a:r>
            <a:r>
              <a:rPr lang="en-IN" dirty="0" smtClean="0"/>
              <a:t> are vaguely depicted as good and </a:t>
            </a:r>
            <a:r>
              <a:rPr lang="en-IN" dirty="0"/>
              <a:t>n</a:t>
            </a:r>
            <a:r>
              <a:rPr lang="en-IN" dirty="0" smtClean="0"/>
              <a:t>oble: Oliver himself is a pale figure  who seems to be ever the helpless victim of fate.</a:t>
            </a:r>
            <a:endParaRPr lang="en-IN" dirty="0"/>
          </a:p>
        </p:txBody>
      </p:sp>
    </p:spTree>
    <p:extLst>
      <p:ext uri="{BB962C8B-B14F-4D97-AF65-F5344CB8AC3E}">
        <p14:creationId xmlns:p14="http://schemas.microsoft.com/office/powerpoint/2010/main" val="2607168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prstClr val="black"/>
                </a:solidFill>
              </a:rPr>
              <a:t/>
            </a:r>
            <a:br>
              <a:rPr lang="en-IN" sz="4000" dirty="0" smtClean="0">
                <a:solidFill>
                  <a:prstClr val="black"/>
                </a:solidFill>
              </a:rPr>
            </a:br>
            <a:r>
              <a:rPr lang="en-IN" sz="3600" dirty="0" smtClean="0">
                <a:solidFill>
                  <a:prstClr val="black"/>
                </a:solidFill>
                <a:latin typeface="Algerian" panose="04020705040A02060702" pitchFamily="82" charset="0"/>
              </a:rPr>
              <a:t>Oliver </a:t>
            </a:r>
            <a:r>
              <a:rPr lang="en-IN" sz="3600" dirty="0">
                <a:solidFill>
                  <a:prstClr val="black"/>
                </a:solidFill>
                <a:latin typeface="Algerian" panose="04020705040A02060702" pitchFamily="82" charset="0"/>
              </a:rPr>
              <a:t>Twist: A Brief Introduction</a:t>
            </a:r>
            <a:br>
              <a:rPr lang="en-IN" sz="3600" dirty="0">
                <a:solidFill>
                  <a:prstClr val="black"/>
                </a:solidFill>
                <a:latin typeface="Algerian" panose="04020705040A02060702" pitchFamily="82" charset="0"/>
              </a:rPr>
            </a:br>
            <a:endParaRPr lang="en-IN" sz="3600" dirty="0">
              <a:latin typeface="Algerian" panose="04020705040A02060702" pitchFamily="82" charset="0"/>
            </a:endParaRPr>
          </a:p>
        </p:txBody>
      </p:sp>
      <p:sp>
        <p:nvSpPr>
          <p:cNvPr id="3" name="Content Placeholder 2"/>
          <p:cNvSpPr>
            <a:spLocks noGrp="1"/>
          </p:cNvSpPr>
          <p:nvPr>
            <p:ph idx="1"/>
          </p:nvPr>
        </p:nvSpPr>
        <p:spPr/>
        <p:txBody>
          <a:bodyPr/>
          <a:lstStyle/>
          <a:p>
            <a:r>
              <a:rPr lang="en-IN" dirty="0" smtClean="0"/>
              <a:t>Dickens, in  </a:t>
            </a:r>
            <a:r>
              <a:rPr lang="en-IN" i="1" dirty="0" smtClean="0"/>
              <a:t>Oliver Twist</a:t>
            </a:r>
            <a:r>
              <a:rPr lang="en-IN" dirty="0" smtClean="0"/>
              <a:t>, portrays the inhumanity of city life under capitalism.</a:t>
            </a:r>
          </a:p>
          <a:p>
            <a:r>
              <a:rPr lang="en-IN" dirty="0" smtClean="0"/>
              <a:t>Dickens in the initial chapters has exposed the terrible conditions in the English warehouse of the time and the cruel treatment of a poor orphan by all sorts philanthropists.</a:t>
            </a:r>
            <a:endParaRPr lang="en-IN" dirty="0"/>
          </a:p>
        </p:txBody>
      </p:sp>
    </p:spTree>
    <p:extLst>
      <p:ext uri="{BB962C8B-B14F-4D97-AF65-F5344CB8AC3E}">
        <p14:creationId xmlns:p14="http://schemas.microsoft.com/office/powerpoint/2010/main" val="2448345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dirty="0" smtClean="0">
                <a:solidFill>
                  <a:prstClr val="black"/>
                </a:solidFill>
                <a:latin typeface="Algerian" panose="04020705040A02060702" pitchFamily="82" charset="0"/>
              </a:rPr>
              <a:t/>
            </a:r>
            <a:br>
              <a:rPr lang="en-IN" sz="3600" dirty="0" smtClean="0">
                <a:solidFill>
                  <a:prstClr val="black"/>
                </a:solidFill>
                <a:latin typeface="Algerian" panose="04020705040A02060702" pitchFamily="82" charset="0"/>
              </a:rPr>
            </a:br>
            <a:r>
              <a:rPr lang="en-IN" sz="3600" dirty="0" smtClean="0">
                <a:solidFill>
                  <a:prstClr val="black"/>
                </a:solidFill>
                <a:latin typeface="Algerian" panose="04020705040A02060702" pitchFamily="82" charset="0"/>
              </a:rPr>
              <a:t>Oliver </a:t>
            </a:r>
            <a:r>
              <a:rPr lang="en-IN" sz="3600" dirty="0">
                <a:solidFill>
                  <a:prstClr val="black"/>
                </a:solidFill>
                <a:latin typeface="Algerian" panose="04020705040A02060702" pitchFamily="82" charset="0"/>
              </a:rPr>
              <a:t>Twist: A Brief Introduction</a:t>
            </a:r>
            <a:r>
              <a:rPr lang="en-IN" sz="4000" dirty="0">
                <a:solidFill>
                  <a:prstClr val="black"/>
                </a:solidFill>
              </a:rPr>
              <a:t/>
            </a:r>
            <a:br>
              <a:rPr lang="en-IN" sz="4000" dirty="0">
                <a:solidFill>
                  <a:prstClr val="black"/>
                </a:solidFill>
              </a:rPr>
            </a:br>
            <a:endParaRPr lang="en-IN" dirty="0"/>
          </a:p>
        </p:txBody>
      </p:sp>
      <p:sp>
        <p:nvSpPr>
          <p:cNvPr id="3" name="Content Placeholder 2"/>
          <p:cNvSpPr>
            <a:spLocks noGrp="1"/>
          </p:cNvSpPr>
          <p:nvPr>
            <p:ph idx="1"/>
          </p:nvPr>
        </p:nvSpPr>
        <p:spPr/>
        <p:txBody>
          <a:bodyPr/>
          <a:lstStyle/>
          <a:p>
            <a:r>
              <a:rPr lang="en-IN" dirty="0" smtClean="0"/>
              <a:t>In the description of the thieves’ den and of the underworld  of London, the writer has successfully evoked the sympathy of the readers for the downtrodden people.</a:t>
            </a:r>
          </a:p>
          <a:p>
            <a:r>
              <a:rPr lang="en-IN" dirty="0" smtClean="0"/>
              <a:t>They are degraded and corrupted by the social environment of the time, either climb up to be  oppressors or fall to be victims of society or even criminals.</a:t>
            </a:r>
            <a:endParaRPr lang="en-IN" dirty="0"/>
          </a:p>
        </p:txBody>
      </p:sp>
    </p:spTree>
    <p:extLst>
      <p:ext uri="{BB962C8B-B14F-4D97-AF65-F5344CB8AC3E}">
        <p14:creationId xmlns:p14="http://schemas.microsoft.com/office/powerpoint/2010/main" val="2344312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solidFill>
                  <a:prstClr val="black"/>
                </a:solidFill>
                <a:latin typeface="Algerian" panose="04020705040A02060702" pitchFamily="82" charset="0"/>
              </a:rPr>
              <a:t>Oliver Twist: A Brief </a:t>
            </a:r>
            <a:r>
              <a:rPr lang="en-IN" sz="3200" dirty="0" smtClean="0">
                <a:solidFill>
                  <a:prstClr val="black"/>
                </a:solidFill>
                <a:latin typeface="Algerian" panose="04020705040A02060702" pitchFamily="82" charset="0"/>
              </a:rPr>
              <a:t>Introduction</a:t>
            </a:r>
            <a:endParaRPr lang="en-IN" sz="3200" dirty="0">
              <a:latin typeface="Algerian" panose="04020705040A02060702" pitchFamily="82" charset="0"/>
            </a:endParaRPr>
          </a:p>
        </p:txBody>
      </p:sp>
      <p:sp>
        <p:nvSpPr>
          <p:cNvPr id="3" name="Content Placeholder 2"/>
          <p:cNvSpPr>
            <a:spLocks noGrp="1"/>
          </p:cNvSpPr>
          <p:nvPr>
            <p:ph idx="1"/>
          </p:nvPr>
        </p:nvSpPr>
        <p:spPr/>
        <p:txBody>
          <a:bodyPr/>
          <a:lstStyle/>
          <a:p>
            <a:r>
              <a:rPr lang="en-IN" dirty="0" smtClean="0"/>
              <a:t>Dickens in </a:t>
            </a:r>
            <a:r>
              <a:rPr lang="en-IN" i="1" dirty="0" smtClean="0"/>
              <a:t>Oliver Twist, </a:t>
            </a:r>
            <a:r>
              <a:rPr lang="en-IN" dirty="0" smtClean="0"/>
              <a:t>particularly </a:t>
            </a:r>
            <a:r>
              <a:rPr lang="en-IN" dirty="0"/>
              <a:t>by the happy </a:t>
            </a:r>
            <a:r>
              <a:rPr lang="en-IN" dirty="0" smtClean="0"/>
              <a:t>ending,</a:t>
            </a:r>
            <a:r>
              <a:rPr lang="en-IN" i="1" dirty="0" smtClean="0"/>
              <a:t> </a:t>
            </a:r>
            <a:r>
              <a:rPr lang="en-IN" dirty="0" smtClean="0"/>
              <a:t>affirms his belief in the triumph of good over evil. The writer shows that the social problems would be settled if every employer follows the example set by  great man Brownlow.</a:t>
            </a:r>
            <a:endParaRPr lang="en-IN" dirty="0"/>
          </a:p>
        </p:txBody>
      </p:sp>
    </p:spTree>
    <p:extLst>
      <p:ext uri="{BB962C8B-B14F-4D97-AF65-F5344CB8AC3E}">
        <p14:creationId xmlns:p14="http://schemas.microsoft.com/office/powerpoint/2010/main" val="3376612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1066130"/>
          </a:xfrm>
        </p:spPr>
        <p:txBody>
          <a:bodyPr>
            <a:normAutofit fontScale="90000"/>
          </a:bodyPr>
          <a:lstStyle/>
          <a:p>
            <a:r>
              <a:rPr lang="en-IN" sz="3200" dirty="0" smtClean="0">
                <a:solidFill>
                  <a:prstClr val="black"/>
                </a:solidFill>
                <a:latin typeface="Algerian" panose="04020705040A02060702" pitchFamily="82" charset="0"/>
              </a:rPr>
              <a:t/>
            </a:r>
            <a:br>
              <a:rPr lang="en-IN" sz="3200" dirty="0" smtClean="0">
                <a:solidFill>
                  <a:prstClr val="black"/>
                </a:solidFill>
                <a:latin typeface="Algerian" panose="04020705040A02060702" pitchFamily="82" charset="0"/>
              </a:rPr>
            </a:br>
            <a:r>
              <a:rPr lang="en-IN" sz="3200" dirty="0" smtClean="0">
                <a:solidFill>
                  <a:prstClr val="black"/>
                </a:solidFill>
                <a:latin typeface="Algerian" panose="04020705040A02060702" pitchFamily="82" charset="0"/>
              </a:rPr>
              <a:t>Oliver </a:t>
            </a:r>
            <a:r>
              <a:rPr lang="en-IN" sz="3200" dirty="0">
                <a:solidFill>
                  <a:prstClr val="black"/>
                </a:solidFill>
                <a:latin typeface="Algerian" panose="04020705040A02060702" pitchFamily="82" charset="0"/>
              </a:rPr>
              <a:t>Twist: A Brief Introduction</a:t>
            </a:r>
            <a:br>
              <a:rPr lang="en-IN" sz="3200" dirty="0">
                <a:solidFill>
                  <a:prstClr val="black"/>
                </a:solidFill>
                <a:latin typeface="Algerian" panose="04020705040A02060702" pitchFamily="82" charset="0"/>
              </a:rPr>
            </a:br>
            <a:endParaRPr lang="en-IN" sz="3200"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IN" dirty="0" smtClean="0"/>
              <a:t>The  remarkable scene in Chapter II,  which is chosen here, is only one of the details to show the brutality and corruption of the oppressors and their agents. Oliver was beaten mercilessly because he ventured to ask for an extra portion of gruel to alleviate his intolerable hunger. Dicked, by portraying such marvellous scenes, has voiced the acute sufferings and pain of the oppressed and poor.</a:t>
            </a:r>
            <a:endParaRPr lang="en-IN" dirty="0"/>
          </a:p>
        </p:txBody>
      </p:sp>
    </p:spTree>
    <p:extLst>
      <p:ext uri="{BB962C8B-B14F-4D97-AF65-F5344CB8AC3E}">
        <p14:creationId xmlns:p14="http://schemas.microsoft.com/office/powerpoint/2010/main" val="356681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latin typeface="AR DELANEY" panose="02000000000000000000" pitchFamily="2" charset="0"/>
              </a:rPr>
              <a:t>THANK YOU!</a:t>
            </a:r>
            <a:endParaRPr lang="en-IN" dirty="0">
              <a:solidFill>
                <a:srgbClr val="FF0000"/>
              </a:solidFill>
              <a:latin typeface="AR DELANEY" panose="02000000000000000000" pitchFamily="2" charset="0"/>
            </a:endParaRPr>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374051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827</Words>
  <Application>Microsoft Office PowerPoint</Application>
  <PresentationFormat>On-screen Show (4:3)</PresentationFormat>
  <Paragraphs>38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“OLIVER TWIST”  BY CHARLES DICKENS:  AN INTRODUCTION</vt:lpstr>
      <vt:lpstr>Characters</vt:lpstr>
      <vt:lpstr>Characters</vt:lpstr>
      <vt:lpstr> Oliver Twist: A Brief Introduction </vt:lpstr>
      <vt:lpstr>Oliver Twist: A Brief Introduction </vt:lpstr>
      <vt:lpstr> Oliver Twist: A Brief Introduction </vt:lpstr>
      <vt:lpstr> Oliver Twist: A Brief Introduction </vt:lpstr>
      <vt:lpstr> Oliver Twist: A Brief Introduction </vt:lpstr>
      <vt:lpstr> Oliver Twist: A Brief Introduction </vt:lpstr>
      <vt:lpstr> Oliver Twist: A Brief Introduction </vt:lpstr>
      <vt:lpstr> Oliver Twist: A Brief Introduction </vt:lpstr>
      <vt:lpstr>Oliver Twist: A Brief Introduction</vt:lpstr>
      <vt:lpstr> Oliver Twist: A Brief Introduction </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26</cp:revision>
  <dcterms:created xsi:type="dcterms:W3CDTF">2022-07-08T02:40:28Z</dcterms:created>
  <dcterms:modified xsi:type="dcterms:W3CDTF">2022-07-22T18:01:13Z</dcterms:modified>
</cp:coreProperties>
</file>